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6"/>
  </p:notesMasterIdLst>
  <p:handoutMasterIdLst>
    <p:handoutMasterId r:id="rId17"/>
  </p:handoutMasterIdLst>
  <p:sldIdLst>
    <p:sldId id="256" r:id="rId4"/>
    <p:sldId id="311" r:id="rId5"/>
    <p:sldId id="365" r:id="rId6"/>
    <p:sldId id="353" r:id="rId7"/>
    <p:sldId id="367" r:id="rId8"/>
    <p:sldId id="370" r:id="rId9"/>
    <p:sldId id="373" r:id="rId10"/>
    <p:sldId id="374" r:id="rId11"/>
    <p:sldId id="375" r:id="rId12"/>
    <p:sldId id="377" r:id="rId13"/>
    <p:sldId id="376" r:id="rId14"/>
    <p:sldId id="362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DB9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0300" autoAdjust="0"/>
  </p:normalViewPr>
  <p:slideViewPr>
    <p:cSldViewPr>
      <p:cViewPr varScale="1">
        <p:scale>
          <a:sx n="98" d="100"/>
          <a:sy n="98" d="100"/>
        </p:scale>
        <p:origin x="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notesViewPr>
    <p:cSldViewPr>
      <p:cViewPr varScale="1">
        <p:scale>
          <a:sx n="82" d="100"/>
          <a:sy n="82" d="100"/>
        </p:scale>
        <p:origin x="-196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B05E27A8-4892-4154-B52D-D6DF57E64DF0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6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6185E82F-0DA1-4CAE-A04F-3CD01576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1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13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8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661" indent="-2875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249" indent="-23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0347" indent="-23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447" indent="-23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546" indent="-23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646" indent="-23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0745" indent="-23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843" indent="-230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BC278-5269-4490-A003-FF75D908B7FE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5800"/>
            <a:ext cx="4573587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8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254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" y="4854575"/>
            <a:ext cx="9144000" cy="147002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Christopher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B.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Barrett</a:t>
            </a:r>
            <a:b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Cornell University</a:t>
            </a:r>
            <a:b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USAID/</a:t>
            </a:r>
            <a:r>
              <a:rPr lang="en-US" altLang="en-US" sz="2400" dirty="0" smtClean="0">
                <a:solidFill>
                  <a:schemeClr val="bg1"/>
                </a:solidFill>
                <a:latin typeface="Georgia" pitchFamily="18" charset="0"/>
              </a:rPr>
              <a:t>NBER </a:t>
            </a:r>
            <a:r>
              <a:rPr lang="en-US" altLang="en-US" sz="2400" dirty="0" smtClean="0">
                <a:solidFill>
                  <a:schemeClr val="bg1"/>
                </a:solidFill>
                <a:latin typeface="Georgia" pitchFamily="18" charset="0"/>
              </a:rPr>
              <a:t>event on “Resilience in the Face of </a:t>
            </a:r>
            <a:r>
              <a:rPr lang="en-US" altLang="en-US" sz="2400" dirty="0" smtClean="0">
                <a:solidFill>
                  <a:schemeClr val="bg1"/>
                </a:solidFill>
                <a:latin typeface="Georgia" pitchFamily="18" charset="0"/>
              </a:rPr>
              <a:t>Poverty Traps”</a:t>
            </a:r>
            <a:r>
              <a:rPr lang="en-US" altLang="en-US" sz="2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Georgia" pitchFamily="18" charset="0"/>
              </a:rPr>
              <a:t>Washington, DC</a:t>
            </a:r>
            <a:br>
              <a:rPr lang="en-US" altLang="en-US" sz="2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Georgia" pitchFamily="18" charset="0"/>
              </a:rPr>
              <a:t>December 6, 2018</a:t>
            </a:r>
            <a:endParaRPr lang="en-US" alt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32" y="1143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Human 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Capabilities and Poverty Dynamics in the Face of Agro-Ecological Shocks</a:t>
            </a:r>
            <a:endParaRPr lang="en-US" sz="28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800600" y="239809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Climate change threat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102777" y="5253823"/>
            <a:ext cx="89384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/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Climate change may be shifting system dynamics. Interventions to reduce herd loss – like water point/rangelands maintenance - and/or accelerate herd recovery – like livestock insurance – can affect balance between the two groups of pastoralists.</a:t>
            </a:r>
            <a:endParaRPr lang="en-US" sz="24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022322"/>
            <a:ext cx="3976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Herd dynamics differ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b/n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good and poor rainfall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states, so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change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w/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drought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risk (&lt;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250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mm/</a:t>
            </a:r>
            <a:r>
              <a:rPr lang="en-US" sz="24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yr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). </a:t>
            </a:r>
            <a:endParaRPr lang="en-US" sz="24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 so. Ethiopia, </a:t>
            </a:r>
            <a:r>
              <a:rPr lang="en-US" sz="2400" i="1" dirty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doubling drought risk would lead to </a:t>
            </a:r>
            <a:r>
              <a:rPr lang="en-US" sz="2400" i="1" dirty="0" smtClean="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expected system collapse if no disruption to current herd dynamics.</a:t>
            </a:r>
            <a:endParaRPr lang="en-US" sz="2400" i="1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025" name="Picture 2" descr="CCHD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10" y="1061988"/>
            <a:ext cx="5195945" cy="37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834019" y="4800600"/>
            <a:ext cx="4319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Source: Barrett and </a:t>
            </a:r>
            <a:r>
              <a:rPr lang="en-U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Santos (</a:t>
            </a:r>
            <a:r>
              <a:rPr lang="en-US" sz="1600" i="1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Ecol</a:t>
            </a:r>
            <a:r>
              <a:rPr lang="en-US" sz="16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 Econ</a:t>
            </a:r>
            <a:r>
              <a:rPr lang="en-US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 2014)</a:t>
            </a:r>
            <a:endParaRPr lang="en-US" sz="16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1447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‘</a:t>
            </a:r>
            <a:r>
              <a:rPr lang="en-US" sz="1600" dirty="0" smtClean="0">
                <a:solidFill>
                  <a:srgbClr val="072DB9"/>
                </a:solidFill>
              </a:rPr>
              <a:t>thriving herds’ dynamics</a:t>
            </a:r>
            <a:endParaRPr lang="en-US" sz="1600" dirty="0">
              <a:solidFill>
                <a:srgbClr val="072DB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3528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‘collapse’ dynamics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2065" y="199707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</a:t>
            </a:r>
            <a:r>
              <a:rPr lang="en-US" sz="1600" dirty="0" err="1" smtClean="0"/>
              <a:t>Boran</a:t>
            </a:r>
            <a:r>
              <a:rPr lang="en-US" sz="1600" dirty="0" smtClean="0"/>
              <a:t> dynamics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03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1009957"/>
            <a:ext cx="8915399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 smtClean="0">
                <a:latin typeface="Georgia" pitchFamily="18" charset="0"/>
              </a:rPr>
              <a:t>Even in a </a:t>
            </a:r>
            <a:r>
              <a:rPr lang="en-US" sz="2800" b="1" dirty="0" smtClean="0">
                <a:latin typeface="Georgia" pitchFamily="18" charset="0"/>
              </a:rPr>
              <a:t>‘simple’ </a:t>
            </a:r>
            <a:r>
              <a:rPr lang="en-US" sz="2800" b="1" dirty="0" smtClean="0">
                <a:latin typeface="Georgia" pitchFamily="18" charset="0"/>
              </a:rPr>
              <a:t>system, </a:t>
            </a:r>
            <a:r>
              <a:rPr lang="en-US" sz="2800" b="1" dirty="0" smtClean="0">
                <a:latin typeface="Georgia" pitchFamily="18" charset="0"/>
              </a:rPr>
              <a:t>heterogeneous wealth </a:t>
            </a:r>
            <a:r>
              <a:rPr lang="en-US" sz="2800" b="1" dirty="0" smtClean="0">
                <a:latin typeface="Georgia" pitchFamily="18" charset="0"/>
              </a:rPr>
              <a:t>dynamics </a:t>
            </a:r>
            <a:r>
              <a:rPr lang="en-US" sz="2800" b="1" dirty="0" smtClean="0">
                <a:latin typeface="Georgia" pitchFamily="18" charset="0"/>
              </a:rPr>
              <a:t>demand multiple responses</a:t>
            </a:r>
            <a:endParaRPr lang="en-US" sz="2800" b="1" dirty="0" smtClean="0">
              <a:latin typeface="Georgia" pitchFamily="18" charset="0"/>
            </a:endParaRPr>
          </a:p>
          <a:p>
            <a:pPr>
              <a:lnSpc>
                <a:spcPts val="3000"/>
              </a:lnSpc>
            </a:pPr>
            <a:endParaRPr lang="en-US" sz="2800" b="1" dirty="0" smtClean="0">
              <a:latin typeface="Georgia" pitchFamily="18" charset="0"/>
            </a:endParaRP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Weather </a:t>
            </a:r>
            <a:r>
              <a:rPr lang="en-US" sz="2400" dirty="0" smtClean="0">
                <a:latin typeface="Georgia" pitchFamily="18" charset="0"/>
              </a:rPr>
              <a:t>shocks give rise to one sort of poverty trap for herders of average or better </a:t>
            </a:r>
            <a:r>
              <a:rPr lang="en-US" sz="2400" dirty="0" smtClean="0">
                <a:latin typeface="Georgia" pitchFamily="18" charset="0"/>
              </a:rPr>
              <a:t>ability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endParaRPr lang="en-US" sz="2400" dirty="0" smtClean="0">
              <a:latin typeface="Georgia" pitchFamily="18" charset="0"/>
            </a:endParaRP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Low ability generates a different sort of poverty trap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endParaRPr lang="en-US" sz="2400" dirty="0">
              <a:latin typeface="Georgia" pitchFamily="18" charset="0"/>
            </a:endParaRP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This matters for policy since the </a:t>
            </a:r>
            <a:r>
              <a:rPr lang="en-US" sz="2400" dirty="0" smtClean="0">
                <a:latin typeface="Georgia" pitchFamily="18" charset="0"/>
              </a:rPr>
              <a:t>mechanism(s) </a:t>
            </a:r>
            <a:r>
              <a:rPr lang="en-US" sz="2400" dirty="0" smtClean="0">
                <a:latin typeface="Georgia" pitchFamily="18" charset="0"/>
              </a:rPr>
              <a:t>behind growth dynamics </a:t>
            </a:r>
            <a:r>
              <a:rPr lang="en-US" sz="2400" dirty="0" smtClean="0">
                <a:latin typeface="Georgia" pitchFamily="18" charset="0"/>
              </a:rPr>
              <a:t>– and persistent poverty – matters </a:t>
            </a:r>
            <a:r>
              <a:rPr lang="en-US" sz="2400" dirty="0" smtClean="0">
                <a:latin typeface="Georgia" pitchFamily="18" charset="0"/>
              </a:rPr>
              <a:t>to the impact of </a:t>
            </a:r>
            <a:r>
              <a:rPr lang="en-US" sz="2400" dirty="0" smtClean="0">
                <a:latin typeface="Georgia" pitchFamily="18" charset="0"/>
              </a:rPr>
              <a:t>interventions:</a:t>
            </a:r>
            <a:endParaRPr lang="en-US" sz="2400" dirty="0" smtClean="0">
              <a:latin typeface="Georgia" pitchFamily="18" charset="0"/>
            </a:endParaRP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eorgia" pitchFamily="18" charset="0"/>
              </a:rPr>
              <a:t>Risk management may be as/more valuable than </a:t>
            </a:r>
            <a:r>
              <a:rPr lang="en-US" sz="2400" dirty="0" smtClean="0">
                <a:latin typeface="Georgia" pitchFamily="18" charset="0"/>
              </a:rPr>
              <a:t>transfers for some, but merely delay the inevitable for others.</a:t>
            </a:r>
            <a:endParaRPr lang="en-US" sz="2400" dirty="0" smtClean="0">
              <a:latin typeface="Georgia" pitchFamily="18" charset="0"/>
            </a:endParaRP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Georgia" pitchFamily="18" charset="0"/>
              </a:rPr>
              <a:t>Targeting of social protection matters a lot</a:t>
            </a:r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Conclusions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55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03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en-US" sz="3600" b="1" dirty="0">
                <a:latin typeface="Georgia" panose="02040502050405020303" pitchFamily="18" charset="0"/>
              </a:rPr>
              <a:t>Thank you for your time and interest!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628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19200"/>
            <a:ext cx="78486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 b="1" dirty="0">
                <a:latin typeface="Georgia" panose="02040502050405020303" pitchFamily="18" charset="0"/>
              </a:rPr>
              <a:t>Poverty traps </a:t>
            </a:r>
            <a:r>
              <a:rPr lang="en-US" sz="2400" b="1" dirty="0" smtClean="0">
                <a:latin typeface="Georgia" panose="02040502050405020303" pitchFamily="18" charset="0"/>
              </a:rPr>
              <a:t>may arise via several mechanisms in places where multiple markets fail at least some people.  </a:t>
            </a:r>
            <a:endParaRPr lang="en-US" sz="2400" b="1" dirty="0" smtClean="0">
              <a:latin typeface="Georgia" panose="02040502050405020303" pitchFamily="18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	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b="1" dirty="0" smtClean="0">
                <a:latin typeface="Georgia" panose="02040502050405020303" pitchFamily="18" charset="0"/>
              </a:rPr>
              <a:t>Major challenges:</a:t>
            </a:r>
          </a:p>
          <a:p>
            <a:pPr>
              <a:buClr>
                <a:schemeClr val="tx1"/>
              </a:buClr>
              <a:defRPr/>
            </a:pPr>
            <a:endParaRPr lang="en-US" sz="2400" b="1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chemeClr val="tx1"/>
              </a:buClr>
              <a:buFontTx/>
              <a:buChar char="-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Different – </a:t>
            </a:r>
            <a:r>
              <a:rPr lang="en-US" sz="2400" dirty="0">
                <a:latin typeface="Georgia" panose="02040502050405020303" pitchFamily="18" charset="0"/>
              </a:rPr>
              <a:t>or </a:t>
            </a:r>
            <a:r>
              <a:rPr lang="en-US" sz="2400" dirty="0" smtClean="0">
                <a:latin typeface="Georgia" panose="02040502050405020303" pitchFamily="18" charset="0"/>
              </a:rPr>
              <a:t>no ! – poverty trap </a:t>
            </a:r>
            <a:r>
              <a:rPr lang="en-US" sz="2400" dirty="0" smtClean="0">
                <a:latin typeface="Georgia" panose="02040502050405020303" pitchFamily="18" charset="0"/>
              </a:rPr>
              <a:t>mechanisms may apply to different people.</a:t>
            </a:r>
          </a:p>
          <a:p>
            <a:pPr>
              <a:buClr>
                <a:schemeClr val="tx1"/>
              </a:buClr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 </a:t>
            </a:r>
          </a:p>
          <a:p>
            <a:pPr marL="342900" indent="-342900">
              <a:buClr>
                <a:schemeClr val="tx1"/>
              </a:buClr>
              <a:buFontTx/>
              <a:buChar char="-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Different poverty trap mechanisms carry different policy implications.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sz="2400" dirty="0"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858000" y="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Core issues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6764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Santos &amp; Barrett (chap. 7) find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 studying southern Ethiopian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Borana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) pastoralists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pPr>
              <a:buClr>
                <a:schemeClr val="tx1"/>
              </a:buClr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Clr>
                <a:schemeClr val="bg1"/>
              </a:buClr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Poverty traps only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arise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due to </a:t>
            </a:r>
            <a:r>
              <a:rPr lang="en-US" sz="2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drought</a:t>
            </a:r>
            <a:r>
              <a:rPr lang="en-US" sz="2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years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457200">
              <a:buClr>
                <a:schemeClr val="bg1"/>
              </a:buClr>
              <a:buAutoNum type="arabicParenR"/>
              <a:defRPr/>
            </a:pPr>
            <a:endParaRPr lang="en-US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Clr>
                <a:schemeClr val="bg1"/>
              </a:buClr>
              <a:buAutoNum type="arabicParenR"/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Herder </a:t>
            </a:r>
            <a:r>
              <a:rPr lang="en-US" sz="2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ability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e.g., heterogeneity in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skill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to deal with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drought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reveals distinct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wealth 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dynamics, with at least two distinct groups within these communities.</a:t>
            </a:r>
          </a:p>
          <a:p>
            <a:pPr marL="457200" indent="-457200">
              <a:buClr>
                <a:schemeClr val="bg1"/>
              </a:buClr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Clr>
                <a:schemeClr val="bg1"/>
              </a:buClr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US" sz="24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different groups need different types of assistance</a:t>
            </a:r>
            <a:r>
              <a:rPr lang="en-US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 One-size-fits-all policies commonly inefficient. </a:t>
            </a:r>
            <a:endParaRPr lang="en-US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7239000" y="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Findings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33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248400" y="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State-conditional herd growth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1"/>
            <a:ext cx="9067800" cy="129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Georgia" panose="02040502050405020303" pitchFamily="18" charset="0"/>
              </a:rPr>
              <a:t>Elicited pastoralists’ beliefs about herd growth under different (and their expected) rainfall conditions.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Georgia" panose="02040502050405020303" pitchFamily="18" charset="0"/>
              </a:rPr>
              <a:t>Under </a:t>
            </a:r>
            <a:r>
              <a:rPr lang="en-US" altLang="en-US" sz="2400" dirty="0" smtClean="0">
                <a:latin typeface="Georgia" panose="02040502050405020303" pitchFamily="18" charset="0"/>
              </a:rPr>
              <a:t>normal/good </a:t>
            </a:r>
            <a:r>
              <a:rPr lang="en-US" altLang="en-US" sz="2400" dirty="0">
                <a:latin typeface="Georgia" panose="02040502050405020303" pitchFamily="18" charset="0"/>
              </a:rPr>
              <a:t>rainfall, virtually universal expectations of </a:t>
            </a:r>
            <a:r>
              <a:rPr lang="en-US" altLang="en-US" sz="2400" dirty="0" smtClean="0">
                <a:latin typeface="Georgia" panose="02040502050405020303" pitchFamily="18" charset="0"/>
              </a:rPr>
              <a:t>near-linear growth</a:t>
            </a:r>
            <a:r>
              <a:rPr lang="en-US" altLang="en-US" sz="2400" dirty="0">
                <a:latin typeface="Georgia" panose="02040502050405020303" pitchFamily="18" charset="0"/>
              </a:rPr>
              <a:t>, with minimal dispersion among herders. </a:t>
            </a: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3059228"/>
            <a:ext cx="4861829" cy="3646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059228"/>
            <a:ext cx="3661406" cy="36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248400" y="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State-conditional herd growth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1"/>
            <a:ext cx="9067800" cy="12954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But </a:t>
            </a:r>
            <a:r>
              <a:rPr lang="en-US" sz="2400" dirty="0" smtClean="0">
                <a:latin typeface="Georgia" panose="02040502050405020303" pitchFamily="18" charset="0"/>
              </a:rPr>
              <a:t>in drought years, </a:t>
            </a:r>
            <a:r>
              <a:rPr lang="en-US" sz="2400" dirty="0">
                <a:latin typeface="Georgia" panose="02040502050405020303" pitchFamily="18" charset="0"/>
              </a:rPr>
              <a:t>considerable dispersion, and </a:t>
            </a:r>
            <a:r>
              <a:rPr lang="en-US" sz="2400" dirty="0" smtClean="0">
                <a:latin typeface="Georgia" panose="02040502050405020303" pitchFamily="18" charset="0"/>
              </a:rPr>
              <a:t>highly nonlinear herd dynamics … </a:t>
            </a:r>
            <a:r>
              <a:rPr lang="en-US" sz="2400" dirty="0" smtClean="0">
                <a:latin typeface="Georgia" panose="02040502050405020303" pitchFamily="18" charset="0"/>
              </a:rPr>
              <a:t>suggests </a:t>
            </a:r>
            <a:r>
              <a:rPr lang="en-US" sz="2400" dirty="0" smtClean="0">
                <a:latin typeface="Georgia" panose="02040502050405020303" pitchFamily="18" charset="0"/>
              </a:rPr>
              <a:t>that </a:t>
            </a:r>
            <a:r>
              <a:rPr lang="en-US" sz="2400" dirty="0">
                <a:latin typeface="Georgia" panose="02040502050405020303" pitchFamily="18" charset="0"/>
              </a:rPr>
              <a:t>multiple equilibria </a:t>
            </a:r>
            <a:r>
              <a:rPr lang="en-US" sz="2400" dirty="0" smtClean="0">
                <a:latin typeface="Georgia" panose="02040502050405020303" pitchFamily="18" charset="0"/>
              </a:rPr>
              <a:t>poverty </a:t>
            </a:r>
            <a:r>
              <a:rPr lang="en-US" sz="2400" dirty="0">
                <a:latin typeface="Georgia" panose="02040502050405020303" pitchFamily="18" charset="0"/>
              </a:rPr>
              <a:t>trap </a:t>
            </a:r>
            <a:r>
              <a:rPr lang="en-US" sz="2400" dirty="0" smtClean="0">
                <a:latin typeface="Georgia" panose="02040502050405020303" pitchFamily="18" charset="0"/>
              </a:rPr>
              <a:t>seen in data arises </a:t>
            </a:r>
            <a:r>
              <a:rPr lang="en-US" sz="2400" dirty="0">
                <a:latin typeface="Georgia" panose="02040502050405020303" pitchFamily="18" charset="0"/>
              </a:rPr>
              <a:t>due to </a:t>
            </a:r>
            <a:r>
              <a:rPr lang="en-US" sz="2400" dirty="0" smtClean="0">
                <a:latin typeface="Georgia" panose="02040502050405020303" pitchFamily="18" charset="0"/>
              </a:rPr>
              <a:t>drought risk. Insurance </a:t>
            </a:r>
            <a:r>
              <a:rPr lang="en-US" sz="2400" dirty="0">
                <a:latin typeface="Georgia" panose="02040502050405020303" pitchFamily="18" charset="0"/>
              </a:rPr>
              <a:t>and risk management ability become </a:t>
            </a:r>
            <a:r>
              <a:rPr lang="en-US" sz="2400" dirty="0" smtClean="0">
                <a:latin typeface="Georgia" panose="02040502050405020303" pitchFamily="18" charset="0"/>
              </a:rPr>
              <a:t>important differentiators.</a:t>
            </a:r>
            <a:endParaRPr lang="en-US" sz="2400" dirty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61564"/>
            <a:ext cx="3698098" cy="364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685800" y="2963678"/>
            <a:ext cx="2590800" cy="3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/>
                <a:cs typeface="Georgia"/>
              </a:rPr>
              <a:t>Blend state-specific results		That strongly resemble observed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/>
                <a:cs typeface="Georgia"/>
              </a:rPr>
              <a:t>and get overall dynamics:</a:t>
            </a:r>
            <a:r>
              <a:rPr lang="en-US" sz="2400" dirty="0" smtClean="0">
                <a:latin typeface="Georgia"/>
                <a:cs typeface="Georgia"/>
              </a:rPr>
              <a:t>		</a:t>
            </a:r>
            <a:r>
              <a:rPr lang="en-US" sz="2000" dirty="0" smtClean="0">
                <a:latin typeface="Georgia"/>
                <a:cs typeface="Georgia"/>
              </a:rPr>
              <a:t>(Lybbert et al </a:t>
            </a:r>
            <a:r>
              <a:rPr lang="en-US" sz="2000" i="1" dirty="0" smtClean="0">
                <a:latin typeface="Georgia"/>
                <a:cs typeface="Georgia"/>
              </a:rPr>
              <a:t>EJ</a:t>
            </a:r>
            <a:r>
              <a:rPr lang="en-US" sz="2000" dirty="0" smtClean="0">
                <a:latin typeface="Georgia"/>
                <a:cs typeface="Georgia"/>
              </a:rPr>
              <a:t> 2004):</a:t>
            </a:r>
            <a:endParaRPr lang="en-US" sz="20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2400" dirty="0" smtClean="0">
                <a:latin typeface="Georgia"/>
                <a:cs typeface="Georgia"/>
              </a:rPr>
              <a:t>For </a:t>
            </a:r>
            <a:r>
              <a:rPr lang="en-US" sz="2400" dirty="0" smtClean="0">
                <a:latin typeface="Georgia"/>
                <a:cs typeface="Georgia"/>
              </a:rPr>
              <a:t>coarse methods, very strong </a:t>
            </a:r>
            <a:r>
              <a:rPr lang="en-US" sz="2400" dirty="0" smtClean="0">
                <a:latin typeface="Georgia"/>
                <a:cs typeface="Georgia"/>
              </a:rPr>
              <a:t>correspondence: equilibria </a:t>
            </a:r>
            <a:r>
              <a:rPr lang="en-US" sz="2400" dirty="0" smtClean="0">
                <a:latin typeface="Georgia"/>
                <a:cs typeface="Georgia"/>
              </a:rPr>
              <a:t>and </a:t>
            </a:r>
            <a:r>
              <a:rPr lang="en-US" sz="2400" dirty="0" smtClean="0">
                <a:latin typeface="Georgia"/>
                <a:cs typeface="Georgia"/>
              </a:rPr>
              <a:t>expected dynamics very similar. </a:t>
            </a:r>
            <a:endParaRPr lang="en-US" sz="2400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sz="2400" dirty="0" smtClean="0">
              <a:latin typeface="Georgia"/>
              <a:cs typeface="Georgia"/>
            </a:endParaRP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Expected herd dynamics with stochastic weather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74569"/>
            <a:ext cx="4064133" cy="4014227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557" y="1981200"/>
            <a:ext cx="4347364" cy="356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7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6009"/>
            <a:ext cx="85344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Now divide sample into two: lower ability </a:t>
            </a:r>
            <a:r>
              <a:rPr lang="en-US" sz="2400" dirty="0" smtClean="0">
                <a:latin typeface="Georgia" pitchFamily="18" charset="0"/>
              </a:rPr>
              <a:t>group </a:t>
            </a:r>
            <a:r>
              <a:rPr lang="en-US" sz="2400" dirty="0" smtClean="0">
                <a:latin typeface="Georgia" pitchFamily="18" charset="0"/>
              </a:rPr>
              <a:t>(4</a:t>
            </a:r>
            <a:r>
              <a:rPr lang="en-US" sz="2400" baseline="30000" dirty="0" smtClean="0">
                <a:latin typeface="Georgia" pitchFamily="18" charset="0"/>
              </a:rPr>
              <a:t>th</a:t>
            </a:r>
            <a:r>
              <a:rPr lang="en-US" sz="2400" dirty="0" smtClean="0">
                <a:latin typeface="Georgia" pitchFamily="18" charset="0"/>
              </a:rPr>
              <a:t> quartile of </a:t>
            </a:r>
            <a:r>
              <a:rPr lang="en-US" sz="2400" dirty="0" smtClean="0">
                <a:latin typeface="Georgia" pitchFamily="18" charset="0"/>
              </a:rPr>
              <a:t>the herding ability</a:t>
            </a:r>
            <a:r>
              <a:rPr lang="el-GR" sz="2400" i="1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dist’n</a:t>
            </a:r>
            <a:r>
              <a:rPr lang="en-US" sz="2400" dirty="0" smtClean="0">
                <a:latin typeface="Georgia" pitchFamily="18" charset="0"/>
              </a:rPr>
              <a:t>) and the rest. </a:t>
            </a:r>
            <a:r>
              <a:rPr lang="en-US" sz="2400" dirty="0" smtClean="0">
                <a:latin typeface="Georgia" pitchFamily="18" charset="0"/>
              </a:rPr>
              <a:t>Re-estimate </a:t>
            </a:r>
            <a:r>
              <a:rPr lang="en-US" sz="2400" dirty="0" smtClean="0">
                <a:latin typeface="Georgia" pitchFamily="18" charset="0"/>
              </a:rPr>
              <a:t>herd growth models for each sub-sample. </a:t>
            </a:r>
            <a:endParaRPr lang="en-US" sz="24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Find 2 distinct herd dynamics</a:t>
            </a:r>
            <a:r>
              <a:rPr lang="en-US" sz="2400" dirty="0" smtClean="0">
                <a:latin typeface="Georgia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1. Low </a:t>
            </a:r>
            <a:r>
              <a:rPr lang="en-US" sz="2400" dirty="0" smtClean="0">
                <a:latin typeface="Georgia" pitchFamily="18" charset="0"/>
              </a:rPr>
              <a:t>ability herders have just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one low-level </a:t>
            </a:r>
            <a:r>
              <a:rPr lang="en-US" sz="2400" dirty="0" smtClean="0">
                <a:latin typeface="Georgia" pitchFamily="18" charset="0"/>
              </a:rPr>
              <a:t>equilibrium. Their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eorgia" pitchFamily="18" charset="0"/>
              </a:rPr>
              <a:t>h</a:t>
            </a:r>
            <a:r>
              <a:rPr lang="en-US" sz="2400" dirty="0" smtClean="0">
                <a:latin typeface="Georgia" pitchFamily="18" charset="0"/>
              </a:rPr>
              <a:t>erds collapse inevitably. </a:t>
            </a:r>
            <a:endParaRPr lang="en-US" sz="24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2. Higher </a:t>
            </a:r>
            <a:r>
              <a:rPr lang="en-US" sz="2400" dirty="0" smtClean="0">
                <a:latin typeface="Georgia" pitchFamily="18" charset="0"/>
              </a:rPr>
              <a:t>ability herders face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multiple dynamic herd </a:t>
            </a:r>
            <a:r>
              <a:rPr lang="en-US" sz="2400" dirty="0" smtClean="0">
                <a:latin typeface="Georgia" pitchFamily="18" charset="0"/>
              </a:rPr>
              <a:t>equilibria.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Give them adequate herd,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They can r</a:t>
            </a:r>
            <a:r>
              <a:rPr lang="en-US" sz="2400" dirty="0" smtClean="0">
                <a:latin typeface="Georgia" pitchFamily="18" charset="0"/>
              </a:rPr>
              <a:t>emain viable.</a:t>
            </a: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Herder ability and expected herd dynamics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590800" y="4249416"/>
            <a:ext cx="135513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667000"/>
            <a:ext cx="4118239" cy="41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eorgia" pitchFamily="18" charset="0"/>
              </a:rPr>
              <a:t>In this region, perhaps the most common post-drought policy intervention (pre-insurance) was herd restocking. </a:t>
            </a:r>
          </a:p>
          <a:p>
            <a:pPr marL="0" indent="0"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With heterogeneous ability,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targeting becomes critical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because expected returns vary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based on recipient ability.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Only higher ability herders w/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eorgia" pitchFamily="18" charset="0"/>
              </a:rPr>
              <a:t>i</a:t>
            </a:r>
            <a:r>
              <a:rPr lang="en-US" sz="2400" dirty="0" smtClean="0">
                <a:latin typeface="Georgia" pitchFamily="18" charset="0"/>
              </a:rPr>
              <a:t>nitial herds of 9-22 TLU grow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herds following restocking.</a:t>
            </a:r>
          </a:p>
          <a:p>
            <a:pPr marL="0" indent="0"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The policy challenge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743200"/>
            <a:ext cx="3761775" cy="37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Georgia" pitchFamily="18" charset="0"/>
              </a:rPr>
              <a:t>We often/understandably target </a:t>
            </a:r>
            <a:r>
              <a:rPr lang="en-US" sz="2400" dirty="0" smtClean="0">
                <a:latin typeface="Georgia" pitchFamily="18" charset="0"/>
              </a:rPr>
              <a:t>the poorest … but poverty is correlated with both ability and herd size. If we </a:t>
            </a:r>
            <a:r>
              <a:rPr lang="en-US" sz="2400" dirty="0" smtClean="0">
                <a:latin typeface="Georgia" pitchFamily="18" charset="0"/>
              </a:rPr>
              <a:t>target </a:t>
            </a:r>
            <a:r>
              <a:rPr lang="en-US" sz="2400" dirty="0" smtClean="0">
                <a:latin typeface="Georgia" pitchFamily="18" charset="0"/>
              </a:rPr>
              <a:t>those with adequate herd size (or adequate herd size and ability), could substantially increase ROI from herd restocking. </a:t>
            </a:r>
          </a:p>
          <a:p>
            <a:pPr marL="0" indent="0">
              <a:buNone/>
            </a:pPr>
            <a:endParaRPr lang="en-US" sz="24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914400" indent="0">
              <a:spcBef>
                <a:spcPts val="0"/>
              </a:spcBef>
              <a:buNone/>
            </a:pPr>
            <a:r>
              <a:rPr lang="en-US" sz="2400" b="1" u="sng" dirty="0" smtClean="0">
                <a:latin typeface="Georgia" pitchFamily="18" charset="0"/>
              </a:rPr>
              <a:t>Targeting </a:t>
            </a:r>
            <a:r>
              <a:rPr lang="en-US" sz="2400" b="1" u="sng" dirty="0" smtClean="0">
                <a:latin typeface="Georgia" pitchFamily="18" charset="0"/>
              </a:rPr>
              <a:t>method		ROI pa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Naïve (poverty status alone)</a:t>
            </a:r>
            <a:r>
              <a:rPr lang="en-US" sz="2400" dirty="0" smtClean="0">
                <a:latin typeface="Georgia" pitchFamily="18" charset="0"/>
              </a:rPr>
              <a:t>	-4.4%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Herd size				  3.6%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en-US" sz="2400" dirty="0" smtClean="0">
                <a:latin typeface="Georgia" pitchFamily="18" charset="0"/>
              </a:rPr>
              <a:t>Herd size and ability		  5.4%	</a:t>
            </a: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The policy challenge</a:t>
            </a:r>
            <a:endParaRPr lang="en-US" sz="24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28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11015</TotalTime>
  <Words>578</Words>
  <Application>Microsoft Office PowerPoint</Application>
  <PresentationFormat>On-screen Show (4:3)</PresentationFormat>
  <Paragraphs>95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ヒラギノ角ゴ Pro W3</vt:lpstr>
      <vt:lpstr>Opportunity104October2008</vt:lpstr>
      <vt:lpstr>Custom Design</vt:lpstr>
      <vt:lpstr>1_Custom Design</vt:lpstr>
      <vt:lpstr>Christopher B. Barrett Cornell University  USAID/NBER event on “Resilience in the Face of Poverty Traps” Washington, DC December 6,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536</cp:revision>
  <cp:lastPrinted>2016-06-26T20:49:10Z</cp:lastPrinted>
  <dcterms:created xsi:type="dcterms:W3CDTF">2010-06-02T17:17:22Z</dcterms:created>
  <dcterms:modified xsi:type="dcterms:W3CDTF">2018-12-04T15:45:19Z</dcterms:modified>
</cp:coreProperties>
</file>